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79" r:id="rId4"/>
    <p:sldId id="278" r:id="rId5"/>
    <p:sldId id="280" r:id="rId6"/>
    <p:sldId id="268" r:id="rId7"/>
    <p:sldId id="282" r:id="rId8"/>
    <p:sldId id="283" r:id="rId9"/>
    <p:sldId id="272" r:id="rId10"/>
    <p:sldId id="285" r:id="rId11"/>
    <p:sldId id="284" r:id="rId12"/>
  </p:sldIdLst>
  <p:sldSz cx="9144000" cy="6858000" type="screen4x3"/>
  <p:notesSz cx="6797675" cy="9926638"/>
  <p:defaultTextStyle>
    <a:defPPr>
      <a:defRPr lang="sr-Latn-R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 smtClean="0">
                <a:solidFill>
                  <a:schemeClr val="tx1"/>
                </a:solidFill>
                <a:latin typeface="Agency FB" panose="020B0503020202020204" pitchFamily="34" charset="0"/>
              </a:rPr>
              <a:t>Javni poziv za poticanje stvaralaštva vizualnih umjetnika</a:t>
            </a:r>
            <a:endParaRPr lang="hr-HR" dirty="0">
              <a:solidFill>
                <a:schemeClr val="tx1"/>
              </a:solidFill>
              <a:latin typeface="Agency FB" panose="020B0503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Traženo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#,##0.00</c:formatCode>
                <c:ptCount val="1"/>
                <c:pt idx="0">
                  <c:v>4560280.91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Odobreno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#,##0.00</c:formatCode>
                <c:ptCount val="1"/>
                <c:pt idx="0">
                  <c:v>1015000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099762784"/>
        <c:axId val="1094776368"/>
        <c:axId val="1189019888"/>
      </c:bar3DChart>
      <c:catAx>
        <c:axId val="109976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094776368"/>
        <c:crosses val="autoZero"/>
        <c:auto val="1"/>
        <c:lblAlgn val="ctr"/>
        <c:lblOffset val="100"/>
        <c:noMultiLvlLbl val="0"/>
      </c:catAx>
      <c:valAx>
        <c:axId val="109477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099762784"/>
        <c:crosses val="autoZero"/>
        <c:crossBetween val="between"/>
      </c:valAx>
      <c:serAx>
        <c:axId val="1189019888"/>
        <c:scaling>
          <c:orientation val="minMax"/>
        </c:scaling>
        <c:delete val="1"/>
        <c:axPos val="b"/>
        <c:majorTickMark val="out"/>
        <c:minorTickMark val="none"/>
        <c:tickLblPos val="nextTo"/>
        <c:crossAx val="1094776368"/>
        <c:crosses val="autoZero"/>
      </c:ser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r>
              <a:rPr lang="hr-HR" dirty="0" smtClean="0">
                <a:solidFill>
                  <a:schemeClr val="tx1"/>
                </a:solidFill>
                <a:latin typeface="Agency FB" panose="020B0503020202020204" pitchFamily="34" charset="0"/>
              </a:rPr>
              <a:t>Odobrene potpore </a:t>
            </a:r>
            <a:r>
              <a:rPr lang="hr-HR" dirty="0">
                <a:solidFill>
                  <a:schemeClr val="tx1"/>
                </a:solidFill>
                <a:latin typeface="Agency FB" panose="020B0503020202020204" pitchFamily="34" charset="0"/>
              </a:rPr>
              <a:t>u kategoriji A</a:t>
            </a:r>
            <a:endParaRPr lang="en-US" dirty="0">
              <a:solidFill>
                <a:schemeClr val="tx1"/>
              </a:solidFill>
              <a:latin typeface="Agency FB" panose="020B0503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Umjetničko istraživanje</c:v>
                </c:pt>
                <c:pt idx="1">
                  <c:v>Realizacija novih radova</c:v>
                </c:pt>
                <c:pt idx="2">
                  <c:v>Prezentacija rada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</c:v>
                </c:pt>
                <c:pt idx="1">
                  <c:v>10</c:v>
                </c:pt>
                <c:pt idx="2">
                  <c:v>1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r>
              <a:rPr lang="hr-HR" dirty="0" smtClean="0">
                <a:solidFill>
                  <a:schemeClr val="tx1"/>
                </a:solidFill>
                <a:latin typeface="Agency FB" panose="020B0503020202020204" pitchFamily="34" charset="0"/>
              </a:rPr>
              <a:t>Odobrene potpore </a:t>
            </a:r>
            <a:r>
              <a:rPr lang="hr-HR" dirty="0">
                <a:solidFill>
                  <a:schemeClr val="tx1"/>
                </a:solidFill>
                <a:latin typeface="Agency FB" panose="020B0503020202020204" pitchFamily="34" charset="0"/>
              </a:rPr>
              <a:t>u kategoriji </a:t>
            </a:r>
            <a:r>
              <a:rPr lang="hr-HR" dirty="0" smtClean="0">
                <a:solidFill>
                  <a:schemeClr val="tx1"/>
                </a:solidFill>
                <a:latin typeface="Agency FB" panose="020B0503020202020204" pitchFamily="34" charset="0"/>
              </a:rPr>
              <a:t>B</a:t>
            </a:r>
            <a:endParaRPr lang="en-US" dirty="0">
              <a:solidFill>
                <a:schemeClr val="tx1"/>
              </a:solidFill>
              <a:latin typeface="Agency FB" panose="020B0503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Uređenje/najam prostora</c:v>
                </c:pt>
                <c:pt idx="1">
                  <c:v>Oprema i materijal za rad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16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Broj prijavljenih programa</c:v>
                </c:pt>
              </c:strCache>
            </c:strRef>
          </c:tx>
          <c:spPr>
            <a:gradFill flip="none" rotWithShape="1">
              <a:gsLst>
                <a:gs pos="0">
                  <a:schemeClr val="accent6"/>
                </a:gs>
                <a:gs pos="75000">
                  <a:schemeClr val="accent6">
                    <a:lumMod val="60000"/>
                    <a:lumOff val="40000"/>
                  </a:schemeClr>
                </a:gs>
                <a:gs pos="51000">
                  <a:schemeClr val="accent6">
                    <a:alpha val="75000"/>
                  </a:schemeClr>
                </a:gs>
                <a:gs pos="100000">
                  <a:schemeClr val="accent6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A1: Umjetničko istraživanje</c:v>
                </c:pt>
                <c:pt idx="1">
                  <c:v>A2: Realizacija novih radova</c:v>
                </c:pt>
                <c:pt idx="2">
                  <c:v>A3: Prezentacija rada</c:v>
                </c:pt>
                <c:pt idx="3">
                  <c:v>B1: Uređenje/najam radnog prostora</c:v>
                </c:pt>
                <c:pt idx="4">
                  <c:v>B2: Nabava opreme i materijala za rad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45</c:v>
                </c:pt>
                <c:pt idx="2">
                  <c:v>12</c:v>
                </c:pt>
                <c:pt idx="3">
                  <c:v>8</c:v>
                </c:pt>
                <c:pt idx="4">
                  <c:v>51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Broj odobrenih programa</c:v>
                </c:pt>
              </c:strCache>
            </c:strRef>
          </c:tx>
          <c:spPr>
            <a:gradFill flip="none" rotWithShape="1">
              <a:gsLst>
                <a:gs pos="0">
                  <a:schemeClr val="accent5"/>
                </a:gs>
                <a:gs pos="75000">
                  <a:schemeClr val="accent5">
                    <a:lumMod val="60000"/>
                    <a:lumOff val="40000"/>
                  </a:schemeClr>
                </a:gs>
                <a:gs pos="51000">
                  <a:schemeClr val="accent5">
                    <a:alpha val="75000"/>
                  </a:schemeClr>
                </a:gs>
                <a:gs pos="100000">
                  <a:schemeClr val="accent5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A1: Umjetničko istraživanje</c:v>
                </c:pt>
                <c:pt idx="1">
                  <c:v>A2: Realizacija novih radova</c:v>
                </c:pt>
                <c:pt idx="2">
                  <c:v>A3: Prezentacija rada</c:v>
                </c:pt>
                <c:pt idx="3">
                  <c:v>B1: Uređenje/najam radnog prostora</c:v>
                </c:pt>
                <c:pt idx="4">
                  <c:v>B2: Nabava opreme i materijala za rad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10</c:v>
                </c:pt>
                <c:pt idx="2">
                  <c:v>1</c:v>
                </c:pt>
                <c:pt idx="3">
                  <c:v>2</c:v>
                </c:pt>
                <c:pt idx="4">
                  <c:v>16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1222293936"/>
        <c:axId val="1222281424"/>
      </c:barChart>
      <c:catAx>
        <c:axId val="122229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sr-Latn-RS"/>
          </a:p>
        </c:txPr>
        <c:crossAx val="1222281424"/>
        <c:crosses val="autoZero"/>
        <c:auto val="1"/>
        <c:lblAlgn val="ctr"/>
        <c:lblOffset val="100"/>
        <c:noMultiLvlLbl val="0"/>
      </c:catAx>
      <c:valAx>
        <c:axId val="122228142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2229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145026513012221"/>
          <c:y val="6.7114669565671331E-2"/>
          <c:w val="0.46736187684336039"/>
          <c:h val="5.45543773278775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857441430932244"/>
          <c:y val="0.11940230081725288"/>
          <c:w val="0.75405293088363956"/>
          <c:h val="0.72528741397134711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Odobreni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tint val="66000"/>
                    <a:satMod val="160000"/>
                  </a:schemeClr>
                </a:gs>
                <a:gs pos="50000">
                  <a:schemeClr val="accent5">
                    <a:tint val="44500"/>
                    <a:satMod val="160000"/>
                  </a:schemeClr>
                </a:gs>
                <a:gs pos="100000">
                  <a:schemeClr val="accent5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Zagrebačka</c:v>
                </c:pt>
                <c:pt idx="1">
                  <c:v>Varaždinska</c:v>
                </c:pt>
                <c:pt idx="2">
                  <c:v>Šibensko-kninska</c:v>
                </c:pt>
                <c:pt idx="3">
                  <c:v>Splitsko-dalmatinska</c:v>
                </c:pt>
                <c:pt idx="4">
                  <c:v>Sisačko-moslavačka</c:v>
                </c:pt>
                <c:pt idx="5">
                  <c:v>Primorsko-goranska</c:v>
                </c:pt>
                <c:pt idx="6">
                  <c:v>Osječko-baranjska</c:v>
                </c:pt>
                <c:pt idx="7">
                  <c:v>Međimurska</c:v>
                </c:pt>
                <c:pt idx="8">
                  <c:v>Ličko-senjska</c:v>
                </c:pt>
                <c:pt idx="9">
                  <c:v>Krapinsko-zagorska</c:v>
                </c:pt>
                <c:pt idx="10">
                  <c:v>Koprivničko-križevačka</c:v>
                </c:pt>
                <c:pt idx="11">
                  <c:v>Istarska</c:v>
                </c:pt>
                <c:pt idx="12">
                  <c:v>Grad Zagreb</c:v>
                </c:pt>
                <c:pt idx="13">
                  <c:v>Dubrovačko-neretvanska</c:v>
                </c:pt>
                <c:pt idx="14">
                  <c:v>Bjelovarsko-bilogorska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5</c:v>
                </c:pt>
                <c:pt idx="4">
                  <c:v>0</c:v>
                </c:pt>
                <c:pt idx="5">
                  <c:v>4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  <c:pt idx="12">
                  <c:v>27</c:v>
                </c:pt>
                <c:pt idx="13">
                  <c:v>0</c:v>
                </c:pt>
                <c:pt idx="14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Prijavljeni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Zagrebačka</c:v>
                </c:pt>
                <c:pt idx="1">
                  <c:v>Varaždinska</c:v>
                </c:pt>
                <c:pt idx="2">
                  <c:v>Šibensko-kninska</c:v>
                </c:pt>
                <c:pt idx="3">
                  <c:v>Splitsko-dalmatinska</c:v>
                </c:pt>
                <c:pt idx="4">
                  <c:v>Sisačko-moslavačka</c:v>
                </c:pt>
                <c:pt idx="5">
                  <c:v>Primorsko-goranska</c:v>
                </c:pt>
                <c:pt idx="6">
                  <c:v>Osječko-baranjska</c:v>
                </c:pt>
                <c:pt idx="7">
                  <c:v>Međimurska</c:v>
                </c:pt>
                <c:pt idx="8">
                  <c:v>Ličko-senjska</c:v>
                </c:pt>
                <c:pt idx="9">
                  <c:v>Krapinsko-zagorska</c:v>
                </c:pt>
                <c:pt idx="10">
                  <c:v>Koprivničko-križevačka</c:v>
                </c:pt>
                <c:pt idx="11">
                  <c:v>Istarska</c:v>
                </c:pt>
                <c:pt idx="12">
                  <c:v>Grad Zagreb</c:v>
                </c:pt>
                <c:pt idx="13">
                  <c:v>Dubrovačko-neretvanska</c:v>
                </c:pt>
                <c:pt idx="14">
                  <c:v>Bjelovarsko-bilogorska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4</c:v>
                </c:pt>
                <c:pt idx="1">
                  <c:v>1</c:v>
                </c:pt>
                <c:pt idx="2">
                  <c:v>2</c:v>
                </c:pt>
                <c:pt idx="3">
                  <c:v>14</c:v>
                </c:pt>
                <c:pt idx="4">
                  <c:v>2</c:v>
                </c:pt>
                <c:pt idx="5">
                  <c:v>9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3</c:v>
                </c:pt>
                <c:pt idx="11">
                  <c:v>6</c:v>
                </c:pt>
                <c:pt idx="12">
                  <c:v>95</c:v>
                </c:pt>
                <c:pt idx="13">
                  <c:v>4</c:v>
                </c:pt>
                <c:pt idx="1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26"/>
        <c:shape val="box"/>
        <c:axId val="1222291760"/>
        <c:axId val="1222292848"/>
        <c:axId val="0"/>
      </c:bar3DChart>
      <c:catAx>
        <c:axId val="1222291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sr-Latn-RS"/>
          </a:p>
        </c:txPr>
        <c:crossAx val="1222292848"/>
        <c:crosses val="autoZero"/>
        <c:auto val="1"/>
        <c:lblAlgn val="ctr"/>
        <c:lblOffset val="100"/>
        <c:noMultiLvlLbl val="0"/>
      </c:catAx>
      <c:valAx>
        <c:axId val="122229284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22291760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AD2A2-985B-48CE-81F2-FCF127674282}" type="datetimeFigureOut">
              <a:rPr lang="hr-HR" smtClean="0"/>
              <a:t>13.9.2018.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DA969-F61A-4C9D-917D-3A9FF7CB4D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9720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DA969-F61A-4C9D-917D-3A9FF7CB4DD7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1069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DA969-F61A-4C9D-917D-3A9FF7CB4DD7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6997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30F96D0-ACAC-4C18-9FC4-3F19B6EADADE}" type="datetimeFigureOut">
              <a:rPr lang="hr-HR" smtClean="0"/>
              <a:pPr>
                <a:defRPr/>
              </a:pPr>
              <a:t>13.9.2018.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FC00A6EA-77FB-4647-810E-696443AA1E4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635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0F96D0-ACAC-4C18-9FC4-3F19B6EADADE}" type="datetimeFigureOut">
              <a:rPr lang="hr-HR" smtClean="0"/>
              <a:pPr>
                <a:defRPr/>
              </a:pPr>
              <a:t>13.9.2018.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00A6EA-77FB-4647-810E-696443AA1E4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177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0F96D0-ACAC-4C18-9FC4-3F19B6EADADE}" type="datetimeFigureOut">
              <a:rPr lang="hr-HR" smtClean="0"/>
              <a:pPr>
                <a:defRPr/>
              </a:pPr>
              <a:t>13.9.2018.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00A6EA-77FB-4647-810E-696443AA1E4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764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0F96D0-ACAC-4C18-9FC4-3F19B6EADADE}" type="datetimeFigureOut">
              <a:rPr lang="hr-HR" smtClean="0"/>
              <a:pPr>
                <a:defRPr/>
              </a:pPr>
              <a:t>13.9.2018.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00A6EA-77FB-4647-810E-696443AA1E4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515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30F96D0-ACAC-4C18-9FC4-3F19B6EADADE}" type="datetimeFigureOut">
              <a:rPr lang="hr-HR" smtClean="0"/>
              <a:pPr>
                <a:defRPr/>
              </a:pPr>
              <a:t>13.9.2018.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C00A6EA-77FB-4647-810E-696443AA1E4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62521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0F96D0-ACAC-4C18-9FC4-3F19B6EADADE}" type="datetimeFigureOut">
              <a:rPr lang="hr-HR" smtClean="0"/>
              <a:pPr>
                <a:defRPr/>
              </a:pPr>
              <a:t>13.9.2018.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00A6EA-77FB-4647-810E-696443AA1E4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862551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0F96D0-ACAC-4C18-9FC4-3F19B6EADADE}" type="datetimeFigureOut">
              <a:rPr lang="hr-HR" smtClean="0"/>
              <a:pPr>
                <a:defRPr/>
              </a:pPr>
              <a:t>13.9.2018.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00A6EA-77FB-4647-810E-696443AA1E4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257389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0F96D0-ACAC-4C18-9FC4-3F19B6EADADE}" type="datetimeFigureOut">
              <a:rPr lang="hr-HR" smtClean="0"/>
              <a:pPr>
                <a:defRPr/>
              </a:pPr>
              <a:t>13.9.2018.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00A6EA-77FB-4647-810E-696443AA1E4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432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0F96D0-ACAC-4C18-9FC4-3F19B6EADADE}" type="datetimeFigureOut">
              <a:rPr lang="hr-HR" smtClean="0"/>
              <a:pPr>
                <a:defRPr/>
              </a:pPr>
              <a:t>13.9.2018.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00A6EA-77FB-4647-810E-696443AA1E4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3331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pPr>
              <a:defRPr/>
            </a:pPr>
            <a:fld id="{730F96D0-ACAC-4C18-9FC4-3F19B6EADADE}" type="datetimeFigureOut">
              <a:rPr lang="hr-HR" smtClean="0"/>
              <a:pPr>
                <a:defRPr/>
              </a:pPr>
              <a:t>13.9.2018.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pPr>
              <a:defRPr/>
            </a:pPr>
            <a:fld id="{FC00A6EA-77FB-4647-810E-696443AA1E4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25352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pPr>
              <a:defRPr/>
            </a:pPr>
            <a:fld id="{730F96D0-ACAC-4C18-9FC4-3F19B6EADADE}" type="datetimeFigureOut">
              <a:rPr lang="hr-HR" smtClean="0"/>
              <a:pPr>
                <a:defRPr/>
              </a:pPr>
              <a:t>13.9.2018.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pPr>
              <a:defRPr/>
            </a:pPr>
            <a:fld id="{FC00A6EA-77FB-4647-810E-696443AA1E4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654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730F96D0-ACAC-4C18-9FC4-3F19B6EADADE}" type="datetimeFigureOut">
              <a:rPr lang="hr-HR" smtClean="0"/>
              <a:pPr>
                <a:defRPr/>
              </a:pPr>
              <a:t>13.9.2018.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FC00A6EA-77FB-4647-810E-696443AA1E4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87191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1050" dirty="0" smtClean="0">
                <a:solidFill>
                  <a:schemeClr val="accent6"/>
                </a:solidFill>
                <a:latin typeface="Agency FB" panose="020B0503020202020204" pitchFamily="34" charset="0"/>
              </a:rPr>
              <a:t>Konferencija za medije</a:t>
            </a:r>
            <a:br>
              <a:rPr lang="hr-HR" altLang="sr-Latn-RS" sz="1050" dirty="0" smtClean="0">
                <a:solidFill>
                  <a:schemeClr val="accent6"/>
                </a:solidFill>
                <a:latin typeface="Agency FB" panose="020B0503020202020204" pitchFamily="34" charset="0"/>
              </a:rPr>
            </a:br>
            <a:r>
              <a:rPr lang="hr-HR" altLang="sr-Latn-RS" sz="1050" dirty="0" smtClean="0">
                <a:latin typeface="Agency FB" panose="020B0503020202020204" pitchFamily="34" charset="0"/>
              </a:rPr>
              <a:t>MUZEJ SUVREMENE UMJETNOSTI</a:t>
            </a:r>
            <a:br>
              <a:rPr lang="hr-HR" altLang="sr-Latn-RS" sz="1050" dirty="0" smtClean="0">
                <a:latin typeface="Agency FB" panose="020B0503020202020204" pitchFamily="34" charset="0"/>
              </a:rPr>
            </a:br>
            <a:r>
              <a:rPr lang="hr-HR" altLang="sr-Latn-RS" sz="1050" dirty="0" smtClean="0">
                <a:latin typeface="Agency FB" panose="020B0503020202020204" pitchFamily="34" charset="0"/>
              </a:rPr>
              <a:t>17.9.2018.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160" y="1844824"/>
            <a:ext cx="9600073" cy="5400199"/>
          </a:xfrm>
          <a:effectLst>
            <a:softEdge rad="635000"/>
          </a:effec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9592" y="2343490"/>
            <a:ext cx="7643192" cy="3974675"/>
          </a:xfrm>
        </p:spPr>
        <p:txBody>
          <a:bodyPr>
            <a:normAutofit fontScale="55000" lnSpcReduction="20000"/>
          </a:bodyPr>
          <a:lstStyle/>
          <a:p>
            <a:endParaRPr lang="hr-HR" sz="4000" dirty="0" smtClean="0"/>
          </a:p>
          <a:p>
            <a:endParaRPr lang="hr-HR" sz="4000" b="1" dirty="0" smtClean="0">
              <a:latin typeface="Arial Narrow" panose="020B0606020202030204" pitchFamily="34" charset="0"/>
            </a:endParaRPr>
          </a:p>
          <a:p>
            <a:endParaRPr lang="hr-HR" sz="4000" b="1" dirty="0" smtClean="0">
              <a:latin typeface="Arial Narrow" panose="020B0606020202030204" pitchFamily="34" charset="0"/>
            </a:endParaRPr>
          </a:p>
          <a:p>
            <a:endParaRPr lang="hr-HR" sz="6400" b="1" dirty="0" smtClean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r>
              <a:rPr lang="hr-HR" sz="6400" b="1" dirty="0" smtClean="0">
                <a:solidFill>
                  <a:schemeClr val="tx1"/>
                </a:solidFill>
                <a:latin typeface="Agency FB" panose="020B0503020202020204" pitchFamily="34" charset="0"/>
              </a:rPr>
              <a:t>POTICANJE STVARALAŠTVA VIZUALNIH UMJETNIKA</a:t>
            </a:r>
          </a:p>
          <a:p>
            <a:endParaRPr lang="hr-HR" sz="1050" b="1" dirty="0" smtClean="0">
              <a:latin typeface="Agency FB" panose="020B0503020202020204" pitchFamily="34" charset="0"/>
            </a:endParaRPr>
          </a:p>
          <a:p>
            <a:pPr algn="r"/>
            <a:endParaRPr lang="hr-HR" sz="10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r"/>
            <a:r>
              <a:rPr lang="hr-HR" sz="1000" b="1" smtClean="0">
                <a:solidFill>
                  <a:schemeClr val="tx1"/>
                </a:solidFill>
                <a:latin typeface="Arial Narrow" panose="020B0606020202030204" pitchFamily="34" charset="0"/>
              </a:rPr>
              <a:t>(Nika </a:t>
            </a:r>
            <a:r>
              <a:rPr lang="hr-HR" sz="1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Radić, </a:t>
            </a:r>
            <a:r>
              <a:rPr lang="hr-HR" sz="1000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Puno putujemo</a:t>
            </a:r>
            <a:r>
              <a:rPr lang="hr-HR" sz="1000" b="1" smtClean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hr-HR" sz="1000" b="1">
                <a:solidFill>
                  <a:schemeClr val="tx1"/>
                </a:solidFill>
                <a:latin typeface="Arial Narrow" panose="020B0606020202030204" pitchFamily="34" charset="0"/>
              </a:rPr>
              <a:t>Multimedijalni kulturni centar Split, 2017</a:t>
            </a:r>
            <a:r>
              <a:rPr lang="hr-HR" sz="1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.)</a:t>
            </a:r>
            <a:endParaRPr lang="hr-HR" sz="10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7838"/>
            <a:ext cx="768107" cy="8301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340768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hr-HR" sz="2000" dirty="0">
                <a:latin typeface="Arial Narrow" panose="020B0606020202030204" pitchFamily="34" charset="0"/>
              </a:rPr>
              <a:t>Na </a:t>
            </a:r>
            <a:r>
              <a:rPr lang="hr-HR" sz="2000" dirty="0" smtClean="0">
                <a:latin typeface="Arial Narrow" panose="020B0606020202030204" pitchFamily="34" charset="0"/>
              </a:rPr>
              <a:t>Javni </a:t>
            </a:r>
            <a:r>
              <a:rPr lang="hr-HR" sz="2000" dirty="0">
                <a:latin typeface="Arial Narrow" panose="020B0606020202030204" pitchFamily="34" charset="0"/>
              </a:rPr>
              <a:t>poziv za poticanje stvaralaštva vizualnih umjetnika u 2018. godini najveći broj prijava umjetnika zaprimljen je s područja </a:t>
            </a:r>
            <a:r>
              <a:rPr lang="hr-HR" sz="2000" b="1" dirty="0">
                <a:solidFill>
                  <a:schemeClr val="accent6"/>
                </a:solidFill>
                <a:latin typeface="Arial Narrow" panose="020B0606020202030204" pitchFamily="34" charset="0"/>
              </a:rPr>
              <a:t>Grada Zagreba</a:t>
            </a:r>
            <a:r>
              <a:rPr lang="hr-HR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hr-HR" sz="2000" dirty="0">
                <a:latin typeface="Arial Narrow" panose="020B0606020202030204" pitchFamily="34" charset="0"/>
              </a:rPr>
              <a:t>(95 prijava) te </a:t>
            </a:r>
            <a:r>
              <a:rPr lang="hr-HR" sz="2000" b="1" dirty="0">
                <a:solidFill>
                  <a:schemeClr val="accent6"/>
                </a:solidFill>
                <a:latin typeface="Arial Narrow" panose="020B0606020202030204" pitchFamily="34" charset="0"/>
              </a:rPr>
              <a:t>Splitsko-dalmatinske županije</a:t>
            </a:r>
            <a:r>
              <a:rPr lang="hr-HR" sz="2000" dirty="0">
                <a:solidFill>
                  <a:schemeClr val="accent6"/>
                </a:solidFill>
                <a:latin typeface="Arial Narrow" panose="020B0606020202030204" pitchFamily="34" charset="0"/>
              </a:rPr>
              <a:t> </a:t>
            </a:r>
            <a:r>
              <a:rPr lang="hr-HR" sz="2000" dirty="0">
                <a:latin typeface="Arial Narrow" panose="020B0606020202030204" pitchFamily="34" charset="0"/>
              </a:rPr>
              <a:t>(14 prijava). Županije iz kojih se na Javni poziv nije prijavio </a:t>
            </a:r>
            <a:r>
              <a:rPr lang="hr-HR" sz="2000" dirty="0" smtClean="0">
                <a:latin typeface="Arial Narrow" panose="020B0606020202030204" pitchFamily="34" charset="0"/>
              </a:rPr>
              <a:t>niti </a:t>
            </a:r>
            <a:r>
              <a:rPr lang="hr-HR" sz="2000" dirty="0">
                <a:latin typeface="Arial Narrow" panose="020B0606020202030204" pitchFamily="34" charset="0"/>
              </a:rPr>
              <a:t>jedan umjetnik su: Zadarska, Vukovarsko-srijemska, Virovitičko-podravska, Požeško-slavonska, Karlovačka i Brodsko posavska županija</a:t>
            </a:r>
            <a:r>
              <a:rPr lang="hr-HR" sz="2000" dirty="0" smtClean="0"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endParaRPr lang="hr-HR" sz="20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hr-HR" sz="20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hr-HR" sz="20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hr-H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hr-HR" sz="2000" dirty="0">
                <a:latin typeface="Arial Narrow" panose="020B0606020202030204" pitchFamily="34" charset="0"/>
              </a:rPr>
              <a:t>Najveći broj prijava zabilježen je na aktivnosti </a:t>
            </a:r>
            <a:r>
              <a:rPr lang="hr-HR" sz="2000" dirty="0">
                <a:solidFill>
                  <a:schemeClr val="accent6"/>
                </a:solidFill>
                <a:latin typeface="Arial Narrow" panose="020B0606020202030204" pitchFamily="34" charset="0"/>
              </a:rPr>
              <a:t>B2: Nabava opreme i materijala za rad</a:t>
            </a:r>
            <a:r>
              <a:rPr lang="hr-HR" sz="2000" dirty="0">
                <a:latin typeface="Arial Narrow" panose="020B0606020202030204" pitchFamily="34" charset="0"/>
              </a:rPr>
              <a:t>, što ukazuje na nedostatne materijalne uvjete u kojima rade i stvaraju vizualni umjetnici</a:t>
            </a:r>
            <a:r>
              <a:rPr lang="hr-HR" sz="2000" dirty="0" smtClean="0">
                <a:latin typeface="Arial Narrow" panose="020B0606020202030204" pitchFamily="34" charset="0"/>
              </a:rPr>
              <a:t>. Po broju prijava slijede realizacija novih radova te umjetničko istraživanje. </a:t>
            </a:r>
            <a:endParaRPr lang="hr-HR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27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052736"/>
            <a:ext cx="756084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hr-HR" dirty="0">
              <a:latin typeface="Arial Narrow" panose="020B0606020202030204" pitchFamily="34" charset="0"/>
            </a:endParaRPr>
          </a:p>
          <a:p>
            <a:pPr algn="just"/>
            <a:r>
              <a:rPr lang="hr-HR" sz="2000" dirty="0" smtClean="0">
                <a:latin typeface="Arial Narrow" panose="020B0606020202030204" pitchFamily="34" charset="0"/>
              </a:rPr>
              <a:t>Potporama </a:t>
            </a:r>
            <a:r>
              <a:rPr lang="hr-HR" sz="2000" dirty="0">
                <a:latin typeface="Arial Narrow" panose="020B0606020202030204" pitchFamily="34" charset="0"/>
              </a:rPr>
              <a:t>se željelo istaknuti značenje procesa promišljanja usmjerenog na individualni kreativni razvoj, uspostaviti uvjete cjelovitog i kontinuiranog profesionalnog djelovanja umjetnika te osigurati umjetnicima vrijeme i prostor neophodne za istraživanje i stjecanje novih znanja unutar područja njihove umjetničke prakse. </a:t>
            </a:r>
            <a:endParaRPr lang="hr-HR" sz="2000" dirty="0" smtClean="0">
              <a:latin typeface="Arial Narrow" panose="020B0606020202030204" pitchFamily="34" charset="0"/>
            </a:endParaRPr>
          </a:p>
          <a:p>
            <a:pPr algn="just"/>
            <a:endParaRPr lang="hr-HR" sz="2000" dirty="0">
              <a:latin typeface="Arial Narrow" panose="020B0606020202030204" pitchFamily="34" charset="0"/>
            </a:endParaRPr>
          </a:p>
          <a:p>
            <a:pPr algn="just"/>
            <a:r>
              <a:rPr lang="hr-HR" sz="2000" dirty="0">
                <a:latin typeface="Arial Narrow" panose="020B0606020202030204" pitchFamily="34" charset="0"/>
              </a:rPr>
              <a:t>Ministarstvo kulture i nadalje će s pažnjom pratiti razvoj pojedinih područja kulturnog i umjetničkog djelovanja te reagirati na uočene potrebe kako bi posebnim financijskim mjerama kao i drugim aktivnostima dodatno pomogla razvoj </a:t>
            </a:r>
            <a:r>
              <a:rPr lang="hr-HR" sz="2000" dirty="0" smtClean="0">
                <a:latin typeface="Arial Narrow" panose="020B0606020202030204" pitchFamily="34" charset="0"/>
              </a:rPr>
              <a:t>sektora. Pri </a:t>
            </a:r>
            <a:r>
              <a:rPr lang="hr-HR" sz="2000" dirty="0">
                <a:latin typeface="Arial Narrow" panose="020B0606020202030204" pitchFamily="34" charset="0"/>
              </a:rPr>
              <a:t>tome, takav sistem komplementarnog financiranja smatramo neophodnim za dodatno jačanje dijaloga sa svim dionicima unutar umjetničkog </a:t>
            </a:r>
            <a:r>
              <a:rPr lang="hr-HR" sz="2000" dirty="0" smtClean="0">
                <a:latin typeface="Arial Narrow" panose="020B0606020202030204" pitchFamily="34" charset="0"/>
              </a:rPr>
              <a:t>polja. </a:t>
            </a:r>
            <a:endParaRPr lang="hr-HR" sz="20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hr-HR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589240"/>
            <a:ext cx="864095" cy="93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35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/>
          <p:cNvSpPr>
            <a:spLocks noGrp="1"/>
          </p:cNvSpPr>
          <p:nvPr>
            <p:ph type="title"/>
          </p:nvPr>
        </p:nvSpPr>
        <p:spPr>
          <a:xfrm>
            <a:off x="755576" y="554038"/>
            <a:ext cx="7931224" cy="1002754"/>
          </a:xfrm>
        </p:spPr>
        <p:txBody>
          <a:bodyPr>
            <a:normAutofit fontScale="90000"/>
          </a:bodyPr>
          <a:lstStyle/>
          <a:p>
            <a:r>
              <a:rPr lang="hr-HR" altLang="sr-Latn-RS" sz="3200" b="1" dirty="0" smtClean="0">
                <a:latin typeface="Agency FB" panose="020B0503020202020204" pitchFamily="34" charset="0"/>
              </a:rPr>
              <a:t>PILOT-PROJEKT JAVNI POZIV ZA POTICANJE STVARALAŠTVA VIZUALNIH UMJETNIKA</a:t>
            </a:r>
            <a:r>
              <a:rPr lang="hr-HR" altLang="sr-Latn-RS" sz="3200" b="1" dirty="0">
                <a:latin typeface="Agency FB" panose="020B0503020202020204" pitchFamily="34" charset="0"/>
              </a:rPr>
              <a:t> </a:t>
            </a:r>
            <a:r>
              <a:rPr lang="hr-HR" altLang="sr-Latn-RS" sz="3200" b="1" dirty="0" smtClean="0">
                <a:latin typeface="Agency FB" panose="020B0503020202020204" pitchFamily="34" charset="0"/>
              </a:rPr>
              <a:t>U 2018. GODINI</a:t>
            </a:r>
            <a:r>
              <a:rPr lang="hr-HR" altLang="sr-Latn-RS" sz="2800" b="1" dirty="0" smtClean="0">
                <a:latin typeface="Arial Narrow" panose="020B0606020202030204" pitchFamily="34" charset="0"/>
              </a:rPr>
              <a:t/>
            </a:r>
            <a:br>
              <a:rPr lang="hr-HR" altLang="sr-Latn-RS" sz="2800" b="1" dirty="0" smtClean="0">
                <a:latin typeface="Arial Narrow" panose="020B0606020202030204" pitchFamily="34" charset="0"/>
              </a:rPr>
            </a:br>
            <a:endParaRPr lang="hr-HR" altLang="sr-Latn-RS" sz="2800" b="1" dirty="0" smtClean="0">
              <a:latin typeface="Arial Narrow" panose="020B060602020203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99592" y="1125539"/>
            <a:ext cx="7787208" cy="4967758"/>
          </a:xfrm>
        </p:spPr>
        <p:txBody>
          <a:bodyPr rtlCol="0">
            <a:normAutofit fontScale="92500" lnSpcReduction="20000"/>
          </a:bodyPr>
          <a:lstStyle/>
          <a:p>
            <a:pPr marL="0" indent="0" algn="just" fontAlgn="auto">
              <a:spcAft>
                <a:spcPts val="0"/>
              </a:spcAft>
              <a:buNone/>
              <a:defRPr/>
            </a:pPr>
            <a:endParaRPr lang="hr-HR" sz="2400" dirty="0" smtClean="0">
              <a:latin typeface="Agency FB" panose="020B0503020202020204" pitchFamily="34" charset="0"/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hr-HR" sz="2400" dirty="0" smtClean="0">
              <a:latin typeface="Arial Narrow" panose="020B0606020202030204" pitchFamily="34" charset="0"/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hr-HR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Ministarstvo </a:t>
            </a:r>
            <a:r>
              <a:rPr lang="hr-HR" sz="2200" dirty="0">
                <a:solidFill>
                  <a:schemeClr val="tx1"/>
                </a:solidFill>
                <a:latin typeface="Arial Narrow" panose="020B0606020202030204" pitchFamily="34" charset="0"/>
              </a:rPr>
              <a:t>kulture </a:t>
            </a:r>
            <a:r>
              <a:rPr lang="hr-HR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je 19</a:t>
            </a:r>
            <a:r>
              <a:rPr lang="hr-HR" sz="2200" dirty="0">
                <a:solidFill>
                  <a:schemeClr val="tx1"/>
                </a:solidFill>
                <a:latin typeface="Arial Narrow" panose="020B0606020202030204" pitchFamily="34" charset="0"/>
              </a:rPr>
              <a:t>. lipnja 2018. </a:t>
            </a:r>
            <a:r>
              <a:rPr lang="hr-HR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godine, po provedenom pozivu za dostavu mišljenja i prijedloga, objavilo pilot-projekt 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hr-HR" sz="2600" b="1" dirty="0" smtClean="0">
                <a:solidFill>
                  <a:schemeClr val="accent6"/>
                </a:solidFill>
                <a:latin typeface="Agency FB" panose="020B0503020202020204" pitchFamily="34" charset="0"/>
              </a:rPr>
              <a:t>Javni </a:t>
            </a:r>
            <a:r>
              <a:rPr lang="hr-HR" sz="2600" b="1" dirty="0">
                <a:solidFill>
                  <a:schemeClr val="accent6"/>
                </a:solidFill>
                <a:latin typeface="Agency FB" panose="020B0503020202020204" pitchFamily="34" charset="0"/>
              </a:rPr>
              <a:t>poziv za poticanje stvaralaštva vizualnih umjetnika u 2018. </a:t>
            </a:r>
            <a:r>
              <a:rPr lang="hr-HR" sz="2600" b="1" dirty="0" smtClean="0">
                <a:solidFill>
                  <a:schemeClr val="accent6"/>
                </a:solidFill>
                <a:latin typeface="Agency FB" panose="020B0503020202020204" pitchFamily="34" charset="0"/>
              </a:rPr>
              <a:t>godini</a:t>
            </a:r>
            <a:r>
              <a:rPr lang="hr-HR" sz="2400" dirty="0" smtClean="0">
                <a:solidFill>
                  <a:schemeClr val="accent6"/>
                </a:solidFill>
                <a:latin typeface="Arial Narrow" panose="020B0606020202030204" pitchFamily="34" charset="0"/>
              </a:rPr>
              <a:t>, </a:t>
            </a:r>
            <a:r>
              <a:rPr lang="hr-HR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koji je zaključen 20. srpnja 2018. godine.</a:t>
            </a:r>
            <a:endParaRPr lang="hr-HR" sz="2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hr-HR" sz="2400" dirty="0" smtClean="0">
              <a:latin typeface="Arial Narrow" panose="020B0606020202030204" pitchFamily="34" charset="0"/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hr-HR" sz="2400" dirty="0">
              <a:latin typeface="Arial Narrow" panose="020B0606020202030204" pitchFamily="34" charset="0"/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hr-HR" sz="2000" dirty="0">
                <a:solidFill>
                  <a:schemeClr val="tx1"/>
                </a:solidFill>
                <a:latin typeface="Arial Narrow" panose="020B0606020202030204" pitchFamily="34" charset="0"/>
              </a:rPr>
              <a:t>Cilj ovog </a:t>
            </a:r>
            <a:r>
              <a:rPr lang="hr-HR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pilot-projekta pružanje je potpore </a:t>
            </a:r>
            <a:r>
              <a:rPr lang="hr-HR" sz="2000" dirty="0">
                <a:solidFill>
                  <a:schemeClr val="tx1"/>
                </a:solidFill>
                <a:latin typeface="Arial Narrow" panose="020B0606020202030204" pitchFamily="34" charset="0"/>
              </a:rPr>
              <a:t>vizualnim umjetnicima u daljnjem profesionalnom razvoju umjetničke prakse, kako bi se dodatno ojačali kvaliteta i vitalnost područja suvremenog vizualnog stvaralaštva.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hr-HR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Vrednovala se </a:t>
            </a:r>
            <a:r>
              <a:rPr lang="hr-HR" sz="2000" dirty="0">
                <a:solidFill>
                  <a:schemeClr val="tx1"/>
                </a:solidFill>
                <a:latin typeface="Arial Narrow" panose="020B0606020202030204" pitchFamily="34" charset="0"/>
              </a:rPr>
              <a:t>kvaliteta prethodnog umjetničkog rada u odnosu na suvremenu umjetničku produkciju te kvaliteta predloženog istraživanja i budućeg umjetničkog razvoja, s posebnim naglaskom na projektima koje predlažu samostalni umjetnici.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hr-HR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21" y="836712"/>
            <a:ext cx="8229600" cy="1143000"/>
          </a:xfrm>
        </p:spPr>
        <p:txBody>
          <a:bodyPr/>
          <a:lstStyle/>
          <a:p>
            <a:r>
              <a:rPr lang="hr-HR" sz="3200" b="1" dirty="0" smtClean="0">
                <a:latin typeface="Agency FB" panose="020B0503020202020204" pitchFamily="34" charset="0"/>
              </a:rPr>
              <a:t> </a:t>
            </a:r>
            <a:endParaRPr lang="hr-HR" sz="3200" b="1" dirty="0">
              <a:latin typeface="Agency FB" panose="020B0503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755575" y="836712"/>
            <a:ext cx="7958745" cy="4896544"/>
          </a:xfrm>
        </p:spPr>
        <p:txBody>
          <a:bodyPr/>
          <a:lstStyle/>
          <a:p>
            <a:pPr marL="0" indent="0" algn="just">
              <a:buNone/>
            </a:pPr>
            <a:endParaRPr lang="hr-HR" sz="24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hr-H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Pristigle prijave vrednovalo je </a:t>
            </a:r>
            <a:r>
              <a:rPr lang="hr-HR" b="1" dirty="0" smtClean="0">
                <a:solidFill>
                  <a:schemeClr val="accent6"/>
                </a:solidFill>
                <a:latin typeface="Arial Narrow" panose="020B0606020202030204" pitchFamily="34" charset="0"/>
              </a:rPr>
              <a:t>Stručno povjerenstvo</a:t>
            </a:r>
            <a:r>
              <a:rPr lang="hr-HR" b="1" dirty="0">
                <a:solidFill>
                  <a:schemeClr val="accent6"/>
                </a:solidFill>
                <a:latin typeface="Arial Narrow" panose="020B0606020202030204" pitchFamily="34" charset="0"/>
              </a:rPr>
              <a:t> </a:t>
            </a:r>
            <a:r>
              <a:rPr lang="hr-HR" b="1" dirty="0" smtClean="0">
                <a:solidFill>
                  <a:schemeClr val="accent6"/>
                </a:solidFill>
                <a:latin typeface="Arial Narrow" panose="020B0606020202030204" pitchFamily="34" charset="0"/>
              </a:rPr>
              <a:t>za poticanje stvaralaštva vizualnih umjetnika u Republici Hrvatskoj za 2018. godinu </a:t>
            </a:r>
            <a:r>
              <a:rPr lang="hr-H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imenovano Odlukom ministrice kulture dr. </a:t>
            </a:r>
            <a:r>
              <a:rPr lang="hr-HR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sc</a:t>
            </a:r>
            <a:r>
              <a:rPr lang="hr-H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 Nine Obuljen Koržinek u sastavu:</a:t>
            </a:r>
          </a:p>
          <a:p>
            <a:pPr marL="2870200" indent="0">
              <a:buNone/>
            </a:pPr>
            <a:endParaRPr lang="hr-HR" sz="2000" dirty="0" smtClean="0">
              <a:latin typeface="Arial Narrow" panose="020B0606020202030204" pitchFamily="34" charset="0"/>
            </a:endParaRPr>
          </a:p>
          <a:p>
            <a:pPr marL="3232150" indent="-361950"/>
            <a:endParaRPr lang="hr-HR" sz="2000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hr-HR" sz="1900" dirty="0">
                <a:solidFill>
                  <a:schemeClr val="tx1"/>
                </a:solidFill>
                <a:latin typeface="Arial Narrow" panose="020B0606020202030204" pitchFamily="34" charset="0"/>
              </a:rPr>
              <a:t>d</a:t>
            </a:r>
            <a:r>
              <a:rPr lang="hr-HR" sz="19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oc</a:t>
            </a:r>
            <a:r>
              <a:rPr lang="hr-HR" sz="19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 art. Ana </a:t>
            </a:r>
            <a:r>
              <a:rPr lang="hr-HR" sz="19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Hušman</a:t>
            </a:r>
            <a:r>
              <a:rPr lang="hr-HR" sz="19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, Akademija likovnih umjetnosti u Zagrebu</a:t>
            </a:r>
            <a:endParaRPr lang="hr-HR" sz="19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hr-HR" sz="19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Martina Munivrana, </a:t>
            </a:r>
            <a:r>
              <a:rPr lang="hr-HR" sz="19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kustosica</a:t>
            </a:r>
            <a:r>
              <a:rPr lang="hr-HR" sz="19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, Muzej suvremene umjetnosti u Zagrebu</a:t>
            </a:r>
          </a:p>
          <a:p>
            <a:pPr marL="0" indent="0" algn="ctr">
              <a:buNone/>
            </a:pPr>
            <a:r>
              <a:rPr lang="hr-HR" sz="19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Valentina Radoš, </a:t>
            </a:r>
            <a:r>
              <a:rPr lang="hr-HR" sz="19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kustosica</a:t>
            </a:r>
            <a:r>
              <a:rPr lang="hr-HR" sz="19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, Muzej likovnih umjetnosti u Osijeku</a:t>
            </a:r>
          </a:p>
          <a:p>
            <a:pPr marL="0" indent="0">
              <a:buNone/>
            </a:pPr>
            <a:endParaRPr lang="hr-HR" sz="20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hr-HR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hr-HR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6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71600" y="764704"/>
            <a:ext cx="7344816" cy="525658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r-HR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Potpore su se dodjeljivale u dvije kategorije:</a:t>
            </a:r>
          </a:p>
          <a:p>
            <a:pPr marL="0" indent="0" algn="just">
              <a:buNone/>
            </a:pPr>
            <a:endParaRPr lang="hr-HR" sz="22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hr-HR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A/ Potpora </a:t>
            </a:r>
            <a:r>
              <a:rPr lang="hr-HR" sz="2200" b="1" dirty="0">
                <a:solidFill>
                  <a:schemeClr val="tx1"/>
                </a:solidFill>
                <a:latin typeface="Arial Narrow" panose="020B0606020202030204" pitchFamily="34" charset="0"/>
              </a:rPr>
              <a:t>stvaranju, produkciji i distribuciji radova iz područja vizualnih umjetnosti </a:t>
            </a:r>
            <a:r>
              <a:rPr lang="hr-HR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za </a:t>
            </a:r>
            <a:r>
              <a:rPr lang="hr-HR" sz="2200" dirty="0">
                <a:solidFill>
                  <a:schemeClr val="tx1"/>
                </a:solidFill>
                <a:latin typeface="Arial Narrow" panose="020B0606020202030204" pitchFamily="34" charset="0"/>
              </a:rPr>
              <a:t>umjetničko istraživanje, realizaciju novih radova te prezentaciju </a:t>
            </a:r>
            <a:r>
              <a:rPr lang="hr-HR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rada te</a:t>
            </a:r>
          </a:p>
          <a:p>
            <a:pPr marL="0" indent="0" algn="just">
              <a:buNone/>
            </a:pPr>
            <a:endParaRPr lang="hr-HR" sz="22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hr-HR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</a:t>
            </a:r>
            <a:r>
              <a:rPr lang="hr-HR" sz="2200" b="1" dirty="0">
                <a:solidFill>
                  <a:schemeClr val="tx1"/>
                </a:solidFill>
                <a:latin typeface="Arial Narrow" panose="020B0606020202030204" pitchFamily="34" charset="0"/>
              </a:rPr>
              <a:t>/ Jednokratna potpora namijenjena sufinanciranju troškova radnog prostora </a:t>
            </a:r>
            <a:r>
              <a:rPr lang="hr-HR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za </a:t>
            </a:r>
            <a:r>
              <a:rPr lang="hr-HR" sz="2200" dirty="0">
                <a:solidFill>
                  <a:schemeClr val="tx1"/>
                </a:solidFill>
                <a:latin typeface="Arial Narrow" panose="020B0606020202030204" pitchFamily="34" charset="0"/>
              </a:rPr>
              <a:t>troškove uređenja radnog prostora, odnosno troškove njegova najma te nabavu opreme i materijala za rad</a:t>
            </a:r>
            <a:r>
              <a:rPr lang="hr-HR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endParaRPr lang="hr-HR" sz="22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hr-HR" sz="22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hr-HR" sz="2200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hr-HR" sz="2800" b="1" dirty="0" smtClean="0">
                <a:solidFill>
                  <a:schemeClr val="tx1"/>
                </a:solidFill>
                <a:latin typeface="Agency FB" panose="020B0503020202020204" pitchFamily="34" charset="0"/>
              </a:rPr>
              <a:t>Za </a:t>
            </a:r>
            <a:r>
              <a:rPr lang="hr-HR" sz="2800" b="1" dirty="0">
                <a:solidFill>
                  <a:schemeClr val="tx1"/>
                </a:solidFill>
                <a:latin typeface="Agency FB" panose="020B0503020202020204" pitchFamily="34" charset="0"/>
              </a:rPr>
              <a:t>poticanje  stvaralaštva vizualnih umjetnika osigurano je</a:t>
            </a:r>
            <a:r>
              <a:rPr lang="hr-HR" sz="2800" b="1" dirty="0">
                <a:latin typeface="Agency FB" panose="020B0503020202020204" pitchFamily="34" charset="0"/>
              </a:rPr>
              <a:t> </a:t>
            </a:r>
            <a:r>
              <a:rPr lang="hr-HR" sz="2800" b="1" dirty="0">
                <a:solidFill>
                  <a:schemeClr val="accent6"/>
                </a:solidFill>
                <a:latin typeface="Agency FB" panose="020B0503020202020204" pitchFamily="34" charset="0"/>
              </a:rPr>
              <a:t>1,000.000,00 kn </a:t>
            </a:r>
            <a:r>
              <a:rPr lang="hr-HR" sz="2800" b="1" dirty="0">
                <a:solidFill>
                  <a:schemeClr val="tx1"/>
                </a:solidFill>
                <a:latin typeface="Agency FB" panose="020B0503020202020204" pitchFamily="34" charset="0"/>
              </a:rPr>
              <a:t>bespovratnih sredstava.</a:t>
            </a:r>
          </a:p>
        </p:txBody>
      </p:sp>
    </p:spTree>
    <p:extLst>
      <p:ext uri="{BB962C8B-B14F-4D97-AF65-F5344CB8AC3E}">
        <p14:creationId xmlns:p14="http://schemas.microsoft.com/office/powerpoint/2010/main" val="380299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>
                <a:latin typeface="Agency FB" panose="020B0503020202020204" pitchFamily="34" charset="0"/>
              </a:rPr>
              <a:t>REZULTATI JAVNOG POZIVA ZA POTICANJE STVARALAŠTVA VIZUALNIH UMJETNIKA U 2018. GODINI</a:t>
            </a:r>
            <a:endParaRPr lang="hr-HR" sz="3200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38758" y="2132856"/>
            <a:ext cx="3629025" cy="4023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Na Javni poziv ukupno se prijavilo 147 umjetnika u </a:t>
            </a:r>
            <a:r>
              <a:rPr lang="hr-H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obje </a:t>
            </a:r>
            <a:r>
              <a:rPr lang="hr-H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natječajne kategorije. </a:t>
            </a:r>
            <a:r>
              <a:rPr lang="hr-H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Ukupno potraživanje iznosilo je 4.560.280,91 kn.</a:t>
            </a:r>
          </a:p>
          <a:p>
            <a:pPr marL="0" indent="0">
              <a:buNone/>
            </a:pPr>
            <a:endParaRPr lang="hr-HR" sz="24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hr-HR" sz="2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hr-HR" sz="2400" b="1" dirty="0" smtClean="0">
                <a:solidFill>
                  <a:schemeClr val="tx1"/>
                </a:solidFill>
                <a:latin typeface="Agency FB" panose="020B0503020202020204" pitchFamily="34" charset="0"/>
              </a:rPr>
              <a:t>Odobren </a:t>
            </a:r>
            <a:r>
              <a:rPr lang="hr-HR" sz="2400" b="1" dirty="0">
                <a:solidFill>
                  <a:schemeClr val="tx1"/>
                </a:solidFill>
                <a:latin typeface="Agency FB" panose="020B0503020202020204" pitchFamily="34" charset="0"/>
              </a:rPr>
              <a:t>je </a:t>
            </a:r>
            <a:r>
              <a:rPr lang="hr-HR" sz="2400" b="1" dirty="0">
                <a:solidFill>
                  <a:schemeClr val="accent6"/>
                </a:solidFill>
                <a:latin typeface="Agency FB" panose="020B0503020202020204" pitchFamily="34" charset="0"/>
              </a:rPr>
              <a:t>41 projekt </a:t>
            </a:r>
            <a:r>
              <a:rPr lang="hr-HR" sz="2400" b="1" dirty="0">
                <a:solidFill>
                  <a:schemeClr val="tx1"/>
                </a:solidFill>
                <a:latin typeface="Agency FB" panose="020B0503020202020204" pitchFamily="34" charset="0"/>
              </a:rPr>
              <a:t>u ukupnom iznosu od </a:t>
            </a:r>
            <a:r>
              <a:rPr lang="hr-HR" sz="2400" b="1" dirty="0">
                <a:solidFill>
                  <a:schemeClr val="accent6"/>
                </a:solidFill>
                <a:latin typeface="Agency FB" panose="020B0503020202020204" pitchFamily="34" charset="0"/>
              </a:rPr>
              <a:t>1.015.000,00 kn.</a:t>
            </a:r>
          </a:p>
          <a:p>
            <a:pPr marL="0" indent="0">
              <a:buNone/>
            </a:pPr>
            <a:endParaRPr lang="hr-HR" sz="2400" dirty="0" smtClean="0">
              <a:latin typeface="Arial Narrow" panose="020B0606020202030204" pitchFamily="34" charset="0"/>
            </a:endParaRPr>
          </a:p>
        </p:txBody>
      </p:sp>
      <p:graphicFrame>
        <p:nvGraphicFramePr>
          <p:cNvPr id="20" name="Content Placeholder 1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55279754"/>
              </p:ext>
            </p:extLst>
          </p:nvPr>
        </p:nvGraphicFramePr>
        <p:xfrm>
          <a:off x="4648200" y="1556792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987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>
                <a:latin typeface="Arial Narrow" panose="020B0606020202030204" pitchFamily="34" charset="0"/>
              </a:rPr>
              <a:t>A/ Potpora stvaranju, produkciji i distribuciji radova iz područja vizualnih umjetnosti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1628800"/>
            <a:ext cx="3888432" cy="43924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hr-HR" sz="20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hr-HR" sz="21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Prihvatljive aktivnosti u ovoj kategoriji:</a:t>
            </a:r>
          </a:p>
          <a:p>
            <a:pPr marL="0" indent="0">
              <a:buNone/>
            </a:pPr>
            <a:endParaRPr lang="hr-HR" sz="21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hr-HR" sz="21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Umjetničko istraživanje (odobreno 12 potpora)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1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Realizacija novih radova (odobreno 10 potpora)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1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Prezentacija rada (odobrena 1 potpora)</a:t>
            </a:r>
          </a:p>
          <a:p>
            <a:pPr marL="0" indent="0">
              <a:buNone/>
            </a:pPr>
            <a:endParaRPr lang="hr-HR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hr-HR" sz="2100" dirty="0" smtClean="0">
                <a:latin typeface="Arial Narrow" panose="020B0606020202030204" pitchFamily="34" charset="0"/>
              </a:rPr>
              <a:t>Prema </a:t>
            </a:r>
            <a:r>
              <a:rPr lang="hr-HR" sz="2100" dirty="0">
                <a:latin typeface="Arial Narrow" panose="020B0606020202030204" pitchFamily="34" charset="0"/>
              </a:rPr>
              <a:t>propozicijama </a:t>
            </a:r>
            <a:r>
              <a:rPr lang="hr-HR" sz="2100" dirty="0" smtClean="0">
                <a:latin typeface="Arial Narrow" panose="020B0606020202030204" pitchFamily="34" charset="0"/>
              </a:rPr>
              <a:t>Natječaja, potpore </a:t>
            </a:r>
            <a:r>
              <a:rPr lang="hr-HR" sz="2100" dirty="0" smtClean="0">
                <a:latin typeface="Arial Narrow" panose="020B0606020202030204" pitchFamily="34" charset="0"/>
              </a:rPr>
              <a:t>su odobrene u iznosima od </a:t>
            </a:r>
            <a:r>
              <a:rPr lang="hr-HR" sz="2100" b="1" dirty="0" smtClean="0">
                <a:latin typeface="Arial Narrow" panose="020B0606020202030204" pitchFamily="34" charset="0"/>
              </a:rPr>
              <a:t>75.000 Kn</a:t>
            </a:r>
            <a:r>
              <a:rPr lang="hr-HR" sz="2100" dirty="0" smtClean="0">
                <a:latin typeface="Arial Narrow" panose="020B0606020202030204" pitchFamily="34" charset="0"/>
              </a:rPr>
              <a:t> (dvije), </a:t>
            </a:r>
            <a:r>
              <a:rPr lang="hr-HR" sz="2100" b="1" dirty="0" smtClean="0">
                <a:latin typeface="Arial Narrow" panose="020B0606020202030204" pitchFamily="34" charset="0"/>
              </a:rPr>
              <a:t>40.000 K</a:t>
            </a:r>
            <a:r>
              <a:rPr lang="hr-HR" sz="2100" dirty="0" smtClean="0">
                <a:latin typeface="Arial Narrow" panose="020B0606020202030204" pitchFamily="34" charset="0"/>
              </a:rPr>
              <a:t>n (šest), i </a:t>
            </a:r>
            <a:r>
              <a:rPr lang="hr-HR" sz="2100" b="1" dirty="0" smtClean="0">
                <a:latin typeface="Arial Narrow" panose="020B0606020202030204" pitchFamily="34" charset="0"/>
              </a:rPr>
              <a:t>20.000 Kn </a:t>
            </a:r>
            <a:r>
              <a:rPr lang="hr-HR" sz="2100" dirty="0" smtClean="0">
                <a:latin typeface="Arial Narrow" panose="020B0606020202030204" pitchFamily="34" charset="0"/>
              </a:rPr>
              <a:t>(petnaest), sukladno kvaliteti predloženog projekta, njegovom obimu te iskazanom terminskom planu i budžetu.</a:t>
            </a:r>
            <a:endParaRPr lang="hr-HR" sz="21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hr-HR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hr-HR" sz="2800" b="1" dirty="0" smtClean="0">
                <a:solidFill>
                  <a:schemeClr val="tx1"/>
                </a:solidFill>
                <a:latin typeface="Agency FB" panose="020B0503020202020204" pitchFamily="34" charset="0"/>
              </a:rPr>
              <a:t>Ukupno odobreni iznos u kategoriji A:</a:t>
            </a:r>
          </a:p>
          <a:p>
            <a:pPr marL="0" indent="0">
              <a:buNone/>
            </a:pPr>
            <a:r>
              <a:rPr lang="hr-HR" sz="2800" b="1" dirty="0" smtClean="0">
                <a:solidFill>
                  <a:schemeClr val="accent6"/>
                </a:solidFill>
                <a:latin typeface="Agency FB" panose="020B0503020202020204" pitchFamily="34" charset="0"/>
              </a:rPr>
              <a:t>690.000,00 kn</a:t>
            </a:r>
          </a:p>
          <a:p>
            <a:pPr marL="0" indent="0">
              <a:buNone/>
            </a:pPr>
            <a:endParaRPr lang="hr-HR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hr-HR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9702600"/>
              </p:ext>
            </p:extLst>
          </p:nvPr>
        </p:nvGraphicFramePr>
        <p:xfrm>
          <a:off x="4986338" y="2286000"/>
          <a:ext cx="3592512" cy="361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097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 smtClean="0">
                <a:latin typeface="Arial Narrow" panose="020B0606020202030204" pitchFamily="34" charset="0"/>
              </a:rPr>
              <a:t>B</a:t>
            </a:r>
            <a:r>
              <a:rPr lang="hr-HR" sz="2800" b="1" dirty="0">
                <a:latin typeface="Arial Narrow" panose="020B0606020202030204" pitchFamily="34" charset="0"/>
              </a:rPr>
              <a:t>/ Jednokratna potpora namijenjena sufinanciranju troškova radnog prostora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hr-HR" sz="20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hr-HR" sz="21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Prihvatljive aktivnosti u ovoj kategoriji:</a:t>
            </a:r>
          </a:p>
          <a:p>
            <a:pPr marL="0" indent="0">
              <a:buNone/>
            </a:pPr>
            <a:endParaRPr lang="hr-HR" sz="21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hr-HR" sz="2100" dirty="0">
                <a:solidFill>
                  <a:schemeClr val="tx1"/>
                </a:solidFill>
                <a:latin typeface="Arial Narrow" panose="020B0606020202030204" pitchFamily="34" charset="0"/>
              </a:rPr>
              <a:t>troškovi uređenja radnog prostora/atelijera ili pokrivanje troškova njegova </a:t>
            </a:r>
            <a:r>
              <a:rPr lang="hr-HR" sz="21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najma (2 potpore)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100" dirty="0">
                <a:solidFill>
                  <a:schemeClr val="tx1"/>
                </a:solidFill>
                <a:latin typeface="Arial Narrow" panose="020B0606020202030204" pitchFamily="34" charset="0"/>
              </a:rPr>
              <a:t>nabava opreme i materijala za </a:t>
            </a:r>
            <a:r>
              <a:rPr lang="pl-PL" sz="21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rad (16 potpora)</a:t>
            </a:r>
            <a:endParaRPr lang="hr-HR" sz="21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hr-HR" sz="18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hr-HR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hr-HR" sz="2600" b="1" dirty="0" smtClean="0">
                <a:solidFill>
                  <a:schemeClr val="tx1"/>
                </a:solidFill>
                <a:latin typeface="Agency FB" panose="020B0503020202020204" pitchFamily="34" charset="0"/>
              </a:rPr>
              <a:t>Ukupno odobreni iznos u kategoriji B:</a:t>
            </a:r>
          </a:p>
          <a:p>
            <a:pPr marL="0" indent="0">
              <a:buNone/>
            </a:pPr>
            <a:r>
              <a:rPr lang="hr-HR" sz="2400" b="1" dirty="0" smtClean="0">
                <a:solidFill>
                  <a:schemeClr val="accent6"/>
                </a:solidFill>
                <a:latin typeface="Agency FB" panose="020B0503020202020204" pitchFamily="34" charset="0"/>
              </a:rPr>
              <a:t>325.000,00 kn</a:t>
            </a:r>
          </a:p>
          <a:p>
            <a:pPr marL="0" indent="0">
              <a:buNone/>
            </a:pPr>
            <a:endParaRPr lang="hr-HR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hr-HR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23189787"/>
              </p:ext>
            </p:extLst>
          </p:nvPr>
        </p:nvGraphicFramePr>
        <p:xfrm>
          <a:off x="4986338" y="2286000"/>
          <a:ext cx="3592512" cy="361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711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>
                <a:latin typeface="Agency FB" panose="020B0503020202020204" pitchFamily="34" charset="0"/>
              </a:rPr>
              <a:t>PRIKAZ BROJA PRIJAVLJENIH I ODOBRENIH PROGRAMA/PROJEKATA PO AKTIVNOSTIMA</a:t>
            </a:r>
            <a:endParaRPr lang="hr-HR" sz="32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2230832"/>
              </p:ext>
            </p:extLst>
          </p:nvPr>
        </p:nvGraphicFramePr>
        <p:xfrm>
          <a:off x="1002432" y="1700808"/>
          <a:ext cx="7139136" cy="4493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426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2400" b="1" dirty="0" smtClean="0">
                <a:latin typeface="Agency FB" panose="020B0503020202020204" pitchFamily="34" charset="0"/>
              </a:rPr>
              <a:t>PRIKAZ RASPODJELE ODOBRENIH POTPORA PO ŽUPANIJAMA SUKLADNO PREBIVALIŠTU PRIJAVITELJA/UMJETNIKA</a:t>
            </a:r>
            <a:endParaRPr lang="hr-HR" sz="2400" dirty="0">
              <a:latin typeface="Agency FB" panose="020B0503020202020204" pitchFamily="34" charset="0"/>
            </a:endParaRPr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804618"/>
              </p:ext>
            </p:extLst>
          </p:nvPr>
        </p:nvGraphicFramePr>
        <p:xfrm>
          <a:off x="323528" y="836712"/>
          <a:ext cx="8733656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0580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1169</TotalTime>
  <Words>673</Words>
  <Application>Microsoft Office PowerPoint</Application>
  <PresentationFormat>On-screen Show (4:3)</PresentationFormat>
  <Paragraphs>80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Agency FB</vt:lpstr>
      <vt:lpstr>Arial</vt:lpstr>
      <vt:lpstr>Arial Narrow</vt:lpstr>
      <vt:lpstr>Calibri</vt:lpstr>
      <vt:lpstr>Gill Sans MT</vt:lpstr>
      <vt:lpstr>Impact</vt:lpstr>
      <vt:lpstr>Badge</vt:lpstr>
      <vt:lpstr>Konferencija za medije MUZEJ SUVREMENE UMJETNOSTI 17.9.2018.</vt:lpstr>
      <vt:lpstr>PILOT-PROJEKT JAVNI POZIV ZA POTICANJE STVARALAŠTVA VIZUALNIH UMJETNIKA U 2018. GODINI </vt:lpstr>
      <vt:lpstr> </vt:lpstr>
      <vt:lpstr>PowerPoint Presentation</vt:lpstr>
      <vt:lpstr>REZULTATI JAVNOG POZIVA ZA POTICANJE STVARALAŠTVA VIZUALNIH UMJETNIKA U 2018. GODINI</vt:lpstr>
      <vt:lpstr>A/ Potpora stvaranju, produkciji i distribuciji radova iz područja vizualnih umjetnosti </vt:lpstr>
      <vt:lpstr>B/ Jednokratna potpora namijenjena sufinanciranju troškova radnog prostora </vt:lpstr>
      <vt:lpstr>PRIKAZ BROJA PRIJAVLJENIH I ODOBRENIH PROGRAMA/PROJEKATA PO AKTIVNOSTIMA</vt:lpstr>
      <vt:lpstr>PRIKAZ RASPODJELE ODOBRENIH POTPORA PO ŽUPANIJAMA SUKLADNO PREBIVALIŠTU PRIJAVITELJA/UMJETNIKA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</dc:title>
  <dc:creator>Eva Brunović</dc:creator>
  <cp:lastModifiedBy>Nevena Tudor Perković</cp:lastModifiedBy>
  <cp:revision>105</cp:revision>
  <cp:lastPrinted>2018-02-27T08:46:22Z</cp:lastPrinted>
  <dcterms:created xsi:type="dcterms:W3CDTF">2017-01-16T08:23:40Z</dcterms:created>
  <dcterms:modified xsi:type="dcterms:W3CDTF">2018-09-13T15:24:50Z</dcterms:modified>
</cp:coreProperties>
</file>